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7" r:id="rId4"/>
    <p:sldId id="259" r:id="rId5"/>
    <p:sldId id="287" r:id="rId6"/>
    <p:sldId id="288" r:id="rId7"/>
    <p:sldId id="289" r:id="rId8"/>
    <p:sldId id="260" r:id="rId9"/>
    <p:sldId id="261" r:id="rId10"/>
    <p:sldId id="264" r:id="rId11"/>
    <p:sldId id="266" r:id="rId12"/>
    <p:sldId id="267" r:id="rId13"/>
    <p:sldId id="268" r:id="rId14"/>
    <p:sldId id="290" r:id="rId15"/>
    <p:sldId id="291" r:id="rId16"/>
    <p:sldId id="263" r:id="rId17"/>
    <p:sldId id="265" r:id="rId18"/>
    <p:sldId id="270" r:id="rId19"/>
    <p:sldId id="272" r:id="rId20"/>
    <p:sldId id="273" r:id="rId21"/>
    <p:sldId id="274" r:id="rId22"/>
    <p:sldId id="271" r:id="rId23"/>
    <p:sldId id="275" r:id="rId24"/>
    <p:sldId id="292" r:id="rId25"/>
    <p:sldId id="276" r:id="rId26"/>
    <p:sldId id="277" r:id="rId27"/>
    <p:sldId id="278" r:id="rId28"/>
    <p:sldId id="294" r:id="rId29"/>
    <p:sldId id="279" r:id="rId30"/>
    <p:sldId id="296" r:id="rId31"/>
    <p:sldId id="280" r:id="rId32"/>
    <p:sldId id="281" r:id="rId33"/>
    <p:sldId id="298" r:id="rId34"/>
    <p:sldId id="282" r:id="rId35"/>
    <p:sldId id="283" r:id="rId36"/>
    <p:sldId id="284" r:id="rId37"/>
    <p:sldId id="285" r:id="rId38"/>
    <p:sldId id="286" r:id="rId39"/>
    <p:sldId id="299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3F6428-CC7D-4080-BEB4-F95FBB59722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18F33C-33D2-4AD0-BA85-CAE00540A26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10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F5DE1-4836-44AC-B927-FC3CF3CFCF00}" type="slidenum">
              <a:rPr lang="es-ES"/>
              <a:pPr/>
              <a:t>1</a:t>
            </a:fld>
            <a:endParaRPr lang="es-E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7DFCF-E537-4ED6-B18E-6B48DB0EFC87}" type="slidenum">
              <a:rPr lang="es-ES"/>
              <a:pPr/>
              <a:t>13</a:t>
            </a:fld>
            <a:endParaRPr 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55198-1A88-4971-B009-E6BEFE657D26}" type="slidenum">
              <a:rPr lang="es-ES"/>
              <a:pPr/>
              <a:t>16</a:t>
            </a:fld>
            <a:endParaRPr lang="es-E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DF874-0801-40F9-94A6-C284FE6BA66A}" type="slidenum">
              <a:rPr lang="es-ES"/>
              <a:pPr/>
              <a:t>17</a:t>
            </a:fld>
            <a:endParaRPr lang="es-E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4077D-0B22-408E-822F-6E2F9201BD69}" type="slidenum">
              <a:rPr lang="es-ES"/>
              <a:pPr/>
              <a:t>18</a:t>
            </a:fld>
            <a:endParaRPr lang="es-E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C1CF9-BCA5-4B41-BC47-B817B6A24481}" type="slidenum">
              <a:rPr lang="es-ES"/>
              <a:pPr/>
              <a:t>19</a:t>
            </a:fld>
            <a:endParaRPr lang="es-E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CC421-5241-4669-8B6D-D371C9B1E7FE}" type="slidenum">
              <a:rPr lang="es-ES"/>
              <a:pPr/>
              <a:t>20</a:t>
            </a:fld>
            <a:endParaRPr lang="es-E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32003-4BD1-4A12-BF52-B048E7E79F5F}" type="slidenum">
              <a:rPr lang="es-ES"/>
              <a:pPr/>
              <a:t>21</a:t>
            </a:fld>
            <a:endParaRPr lang="es-E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05C1C-7D90-4642-8866-4699EEB666D9}" type="slidenum">
              <a:rPr lang="es-ES"/>
              <a:pPr/>
              <a:t>22</a:t>
            </a:fld>
            <a:endParaRPr lang="es-E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78C72-2543-44E7-B9EE-AED5AB4DAC70}" type="slidenum">
              <a:rPr lang="es-ES"/>
              <a:pPr/>
              <a:t>23</a:t>
            </a:fld>
            <a:endParaRPr lang="es-E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863CA-D2D9-4FE4-87CE-DF3AECBA117D}" type="slidenum">
              <a:rPr lang="es-ES"/>
              <a:pPr/>
              <a:t>25</a:t>
            </a:fld>
            <a:endParaRPr lang="es-E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CB3F0-8652-4C1A-8B88-DF0D0453618E}" type="slidenum">
              <a:rPr lang="es-ES"/>
              <a:pPr/>
              <a:t>2</a:t>
            </a:fld>
            <a:endParaRPr lang="es-E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FE3DA-732C-4908-BDCD-ADC3C0D16B55}" type="slidenum">
              <a:rPr lang="es-ES"/>
              <a:pPr/>
              <a:t>26</a:t>
            </a:fld>
            <a:endParaRPr lang="es-E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39A1F-CB79-46A3-BB94-5AF652F1433D}" type="slidenum">
              <a:rPr lang="es-ES"/>
              <a:pPr/>
              <a:t>27</a:t>
            </a:fld>
            <a:endParaRPr lang="es-E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CFCE7-DF52-4BB2-AF8B-50EEB9566E02}" type="slidenum">
              <a:rPr lang="es-ES"/>
              <a:pPr/>
              <a:t>29</a:t>
            </a:fld>
            <a:endParaRPr lang="es-E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808F8-EC70-48DC-BFB3-88D0CB9AF0B8}" type="slidenum">
              <a:rPr lang="es-ES"/>
              <a:pPr/>
              <a:t>31</a:t>
            </a:fld>
            <a:endParaRPr lang="es-E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07186-732C-49C4-A58B-DD278280DF6C}" type="slidenum">
              <a:rPr lang="es-ES"/>
              <a:pPr/>
              <a:t>32</a:t>
            </a:fld>
            <a:endParaRPr lang="es-E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0A8DB-B224-4E64-95D6-ECD74622CAB5}" type="slidenum">
              <a:rPr lang="es-ES"/>
              <a:pPr/>
              <a:t>34</a:t>
            </a:fld>
            <a:endParaRPr lang="es-E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87BAC-3409-4002-A5B2-852958EA0F5A}" type="slidenum">
              <a:rPr lang="es-ES"/>
              <a:pPr/>
              <a:t>35</a:t>
            </a:fld>
            <a:endParaRPr lang="es-E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14393-E69C-4ED4-887A-3515087F0B74}" type="slidenum">
              <a:rPr lang="es-ES"/>
              <a:pPr/>
              <a:t>36</a:t>
            </a:fld>
            <a:endParaRPr lang="es-E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18EE7-1B3D-4035-A701-B4EAEA887201}" type="slidenum">
              <a:rPr lang="es-ES"/>
              <a:pPr/>
              <a:t>37</a:t>
            </a:fld>
            <a:endParaRPr lang="es-E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1C95C-BF25-4C91-91B0-D14458CECDA3}" type="slidenum">
              <a:rPr lang="es-ES"/>
              <a:pPr/>
              <a:t>38</a:t>
            </a:fld>
            <a:endParaRPr lang="es-E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981D6-A76B-4BFF-9ED5-EE6F5FB1AD39}" type="slidenum">
              <a:rPr lang="es-ES"/>
              <a:pPr/>
              <a:t>3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7664B-A269-4B1A-BC7B-D56D7EE09648}" type="slidenum">
              <a:rPr lang="es-ES"/>
              <a:pPr/>
              <a:t>4</a:t>
            </a:fld>
            <a:endParaRPr lang="es-E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9F051-E62E-4EBE-BF5A-2D7DE8EA0459}" type="slidenum">
              <a:rPr lang="es-ES"/>
              <a:pPr/>
              <a:t>8</a:t>
            </a:fld>
            <a:endParaRPr lang="es-E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174B8-048E-4129-9AE9-ED4BAB450C11}" type="slidenum">
              <a:rPr lang="es-ES"/>
              <a:pPr/>
              <a:t>9</a:t>
            </a:fld>
            <a:endParaRPr lang="es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F1180-B5CD-4845-A78D-8E444F318262}" type="slidenum">
              <a:rPr lang="es-ES"/>
              <a:pPr/>
              <a:t>10</a:t>
            </a:fld>
            <a:endParaRPr lang="es-E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57E9-3087-450A-A7D1-96AB4AA368C8}" type="slidenum">
              <a:rPr lang="es-ES"/>
              <a:pPr/>
              <a:t>11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893AC-BA31-4D0E-BC06-24B24C038900}" type="slidenum">
              <a:rPr lang="es-ES"/>
              <a:pPr/>
              <a:t>12</a:t>
            </a:fld>
            <a:endParaRPr lang="es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85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8534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grpSp>
        <p:nvGrpSpPr>
          <p:cNvPr id="18535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85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1853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85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5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5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5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5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85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853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536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536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536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536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536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536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853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853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536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853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B5E397-62B0-42A6-9F3F-7F02BD8C35D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8537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F0DB1-258B-41C5-B63E-7D4577042B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0AF8D-2211-432F-9C6D-DCAAD05677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ED91E1-00CE-4F87-9104-422A03FC2B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4C2B09-D437-4B65-BB8A-A1B6E36514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F0950-BB26-415E-BAFE-0C3575EDCBA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EA1B4-2F7B-48DD-B476-5968FFAD7C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08C79-4C4F-490D-BD1B-59B1A3626B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63F3-BBC6-405A-B069-F297F5D50FE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22B6E-6AEB-4C8E-873F-3E1CA19841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7BBE-B0A0-4255-A689-08486B2501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B8A03-CD63-44F9-876A-B221AC5D7C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80F7E-AF6F-4E12-8305-ED4815C45D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43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843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grpSp>
        <p:nvGrpSpPr>
          <p:cNvPr id="18432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843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1843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843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43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43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43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843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843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843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43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43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43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43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43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43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843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843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43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843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1843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969D05F-61EB-45C6-8F67-FF81C10F36E1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eneracion.org/externos/fotos/hoyo_negro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images.google.cl/images?q=tbn:MzyMLZwUjLIJ:www.infogeneracion.org/externos/fotos/hoyo_negro.jpg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universonline.com/astronomia/enciclopedia/sistema_solare/img/saturn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omia.altervista.org/pillole/images/big/Leonidi6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billiken.com.ar/secciones/ciencia/images/bsc_01_f0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th.physik.uni-frankfurt.de/~jr/gif/phys/hubbl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pr.caltech.edu/events/caltech_nobel/nobel_people/r_wilson.gif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nuclphys.sinp.msu.ru/persons/images/penzia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unipic02"/>
          <p:cNvPicPr>
            <a:picLocks noChangeAspect="1" noChangeArrowheads="1"/>
          </p:cNvPicPr>
          <p:nvPr/>
        </p:nvPicPr>
        <p:blipFill>
          <a:blip r:embed="rId3" cstate="print"/>
          <a:srcRect l="6685" t="8403" r="7082" b="65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7772400" cy="3095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97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s-CL" sz="3600" kern="10">
                <a:ln/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"El Origen del Universo"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ages.google.cl/images?q=tbn:MzyMLZwUjLIJ:www.infogeneracion.org/externos/fotos/hoyo_negro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8218488" cy="576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>
                <a:solidFill>
                  <a:schemeClr val="hlink"/>
                </a:solidFill>
              </a:rPr>
              <a:t>El Universo no es un lugar tranquilo sino que un espacio sometido a una violenta actividad, formado de: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-Galaxias enteras que continùan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explotando y liberando energìa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inimaginable.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-Ciertas estrellas de gran tamaño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estallan y se convierten en Super-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nova, irradiando energìa y restos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còsmicos que forman nuevas estrellas y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planetas.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-En el centro de las Galaxias existen los  Agu-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jeros Negros que son millones de nùcleos de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alta densidad que atraen la LUZ y en su interior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400">
                <a:solidFill>
                  <a:schemeClr val="hlink"/>
                </a:solidFill>
              </a:rPr>
              <a:t>               se producen nuevas explosiones.</a:t>
            </a:r>
            <a:r>
              <a:rPr lang="es-ES" sz="2400"/>
              <a:t>      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galax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7570788" cy="5149850"/>
          </a:xfrm>
        </p:spPr>
        <p:txBody>
          <a:bodyPr/>
          <a:lstStyle/>
          <a:p>
            <a:endParaRPr lang="es-ES" sz="2400"/>
          </a:p>
          <a:p>
            <a:endParaRPr lang="es-ES"/>
          </a:p>
          <a:p>
            <a:pPr algn="ctr"/>
            <a:r>
              <a:rPr lang="es-ES" sz="4000"/>
              <a:t>Tras el Big Bang la temperatura de la materia era tremendamente elevada. A medida que se enfriaba se iban formando los átomos de Hidrógeno y de Helio        </a:t>
            </a:r>
          </a:p>
          <a:p>
            <a:pPr>
              <a:buFontTx/>
              <a:buNone/>
            </a:pPr>
            <a:r>
              <a:rPr lang="es-ES" sz="4000"/>
              <a:t>          </a:t>
            </a:r>
          </a:p>
          <a:p>
            <a:pPr>
              <a:buFontTx/>
              <a:buNone/>
            </a:pPr>
            <a:endParaRPr lang="es-ES" sz="40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"/>
              <a:t>     </a:t>
            </a:r>
            <a:endParaRPr lang="es-ES" sz="3600"/>
          </a:p>
          <a:p>
            <a:r>
              <a:rPr lang="es-ES" sz="3600"/>
              <a:t>La materia original es el Hidrògeno:</a:t>
            </a:r>
          </a:p>
          <a:p>
            <a:pPr>
              <a:buFontTx/>
              <a:buNone/>
            </a:pPr>
            <a:r>
              <a:rPr lang="es-ES" sz="3600"/>
              <a:t>            Deuterio (1+,1n)</a:t>
            </a:r>
          </a:p>
          <a:p>
            <a:pPr>
              <a:buFontTx/>
              <a:buNone/>
            </a:pPr>
            <a:r>
              <a:rPr lang="es-ES" sz="3600"/>
              <a:t>            Tritio  (1+,2n)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/>
              <a:t>   Durante el Big-Bang las reacciones nucleares convirtieron el 20% del H en Helio(2+,2n) y las primeras estrellas se formaron por la mezcla del 80% de H y el 20% en Helio.</a:t>
            </a:r>
          </a:p>
          <a:p>
            <a:pPr algn="ctr">
              <a:buFontTx/>
              <a:buNone/>
            </a:pPr>
            <a:r>
              <a:rPr lang="es-ES"/>
              <a:t>   Cuando las galaxias estaban formadas se produjeron reacciones nucleares y dieron origen a átomos más pesados como es el Carbono y Oxígeno.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2800"/>
              <a:t>La combustión del Hidrógeno aumenta la Temperatura y la estrella se encuentra en Evolución.</a:t>
            </a:r>
          </a:p>
          <a:p>
            <a:pPr algn="ctr"/>
            <a:r>
              <a:rPr lang="es-ES" sz="2800"/>
              <a:t>Cuánto mayor es la estrella, más rápido consume su Hidrógeno y la fusión nuclear comienza a declinar. En el interior de la estrella se producen una serie de acontecimientos que provoca que la estrella se expanda y emite luz  y en ese punto se llama </a:t>
            </a:r>
            <a:r>
              <a:rPr lang="es-ES" sz="2800" b="1" i="1"/>
              <a:t>Gigante Roja</a:t>
            </a:r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La temperatura  interna es tan grande, continúa su expansión y comienza la fusión del </a:t>
            </a:r>
            <a:r>
              <a:rPr lang="es-ES" sz="2400" b="1" i="1"/>
              <a:t>Helio</a:t>
            </a:r>
          </a:p>
          <a:p>
            <a:pPr>
              <a:lnSpc>
                <a:spcPct val="90000"/>
              </a:lnSpc>
            </a:pPr>
            <a:r>
              <a:rPr lang="es-ES" sz="2400"/>
              <a:t>Las estrellas de mediano tamaño que no alcanzaron a expanderse, se contraen y se enfrían  transformándose en </a:t>
            </a:r>
            <a:r>
              <a:rPr lang="es-ES" sz="2400" b="1"/>
              <a:t>Enanas Blancas</a:t>
            </a:r>
            <a:r>
              <a:rPr lang="es-ES" sz="2400"/>
              <a:t>, y este sería el fin de su  Evolución.</a:t>
            </a:r>
          </a:p>
          <a:p>
            <a:pPr>
              <a:lnSpc>
                <a:spcPct val="90000"/>
              </a:lnSpc>
            </a:pPr>
            <a:r>
              <a:rPr lang="es-ES" sz="2400"/>
              <a:t>Aquellas estrellas que continuaron su contracción siguieron incrementando su temperatura y provocaron la fusión del </a:t>
            </a:r>
            <a:r>
              <a:rPr lang="es-ES" sz="2400" b="1" i="1"/>
              <a:t>Carbono.</a:t>
            </a:r>
          </a:p>
          <a:p>
            <a:pPr>
              <a:lnSpc>
                <a:spcPct val="90000"/>
              </a:lnSpc>
            </a:pPr>
            <a:r>
              <a:rPr lang="es-ES" sz="2400"/>
              <a:t>Este proceso continúa hasta el núcleo de la estrella y se produce la combustión del </a:t>
            </a:r>
            <a:r>
              <a:rPr lang="es-ES" sz="2400" b="1" i="1"/>
              <a:t>Hierro</a:t>
            </a:r>
            <a:r>
              <a:rPr lang="es-ES" sz="2400"/>
              <a:t> y llega un momento que la estrella se colapsa, aumentó tanto su temperatura y explotó dando lugar a una </a:t>
            </a:r>
            <a:r>
              <a:rPr lang="es-ES" sz="2400" b="1" i="1"/>
              <a:t>Supernova</a:t>
            </a:r>
            <a:r>
              <a:rPr lang="es-ES" sz="2400"/>
              <a:t> y aquí se forman los elementos más pesados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univers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495800"/>
          </a:xfrm>
        </p:spPr>
        <p:txBody>
          <a:bodyPr/>
          <a:lstStyle/>
          <a:p>
            <a:r>
              <a:rPr lang="es-ES" sz="3600"/>
              <a:t>El Universo podría continuar su expansión hasta alcanzar la nada absoluta o bien iniciar un nuevo proceso de condensación hacia un nuevo BIG-BANG.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via%20lact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002588" cy="5365750"/>
          </a:xfrm>
        </p:spPr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Los científicos sostienen que el Sistema Solar se originó hace cerca de 5.000 a 10.000 millones de años.</a:t>
            </a:r>
          </a:p>
          <a:p>
            <a:r>
              <a:rPr lang="es-ES">
                <a:solidFill>
                  <a:schemeClr val="tx2"/>
                </a:solidFill>
              </a:rPr>
              <a:t>En el extremo de un cúmulo inmenso de estrellas que formaban una galaxia en forma de espiral, se empezó a condensar una nube pequeña de materia, enriquecida con elementos pesados de viejas estrellas.</a:t>
            </a:r>
          </a:p>
          <a:p>
            <a:pPr>
              <a:buFontTx/>
              <a:buNone/>
            </a:pPr>
            <a:r>
              <a:rPr lang="es-ES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ist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7931150" cy="5510212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sz="3600" b="1"/>
              <a:t>  En el centro de la nube se formó una estrella amarilla enana que la conocemos como el SOL. </a:t>
            </a:r>
          </a:p>
          <a:p>
            <a:pPr algn="ctr">
              <a:buFontTx/>
              <a:buNone/>
            </a:pPr>
            <a:r>
              <a:rPr lang="es-ES" sz="3600" b="1"/>
              <a:t> </a:t>
            </a:r>
          </a:p>
          <a:p>
            <a:pPr algn="ctr">
              <a:buFontTx/>
              <a:buNone/>
            </a:pPr>
            <a:r>
              <a:rPr lang="es-ES" sz="3600" b="1"/>
              <a:t>Alrededor del Sol comenzaron                      a girar  una nube de partículas, como una </a:t>
            </a:r>
            <a:r>
              <a:rPr lang="es-ES" sz="4000" b="1"/>
              <a:t>gigantesca</a:t>
            </a:r>
            <a:r>
              <a:rPr lang="es-ES" sz="3600" b="1"/>
              <a:t> rueda y se formaron los planetas</a:t>
            </a:r>
          </a:p>
          <a:p>
            <a:endParaRPr lang="es-ES" sz="3600"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043363" cy="5726112"/>
          </a:xfrm>
        </p:spPr>
        <p:txBody>
          <a:bodyPr/>
          <a:lstStyle/>
          <a:p>
            <a:r>
              <a:rPr lang="es-ES" sz="2800"/>
              <a:t>Jùpiter, Saturno, Urano y Neptuno son llamados planetas exteriores o            Gigantes Gaseosos  y estàn compuestos de Metano y Amonìaco.</a:t>
            </a:r>
          </a:p>
        </p:txBody>
      </p:sp>
      <p:pic>
        <p:nvPicPr>
          <p:cNvPr id="125956" name="Picture 4" descr="jupi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938" y="3557588"/>
            <a:ext cx="2232025" cy="2430462"/>
          </a:xfrm>
          <a:noFill/>
          <a:ln/>
        </p:spPr>
      </p:pic>
      <p:pic>
        <p:nvPicPr>
          <p:cNvPr id="125960" name="Picture 8" descr="saturno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2725" y="620713"/>
            <a:ext cx="2735263" cy="2592387"/>
          </a:xfrm>
          <a:ln/>
        </p:spPr>
      </p:pic>
      <p:pic>
        <p:nvPicPr>
          <p:cNvPr id="125964" name="Picture 12" descr="neptu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573463"/>
            <a:ext cx="2592387" cy="2447925"/>
          </a:xfrm>
          <a:prstGeom prst="rect">
            <a:avLst/>
          </a:prstGeom>
          <a:noFill/>
        </p:spPr>
      </p:pic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403350" y="55895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Neptuno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5919788" y="28749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Saturno</a:t>
            </a:r>
          </a:p>
        </p:txBody>
      </p:sp>
      <p:pic>
        <p:nvPicPr>
          <p:cNvPr id="125969" name="Picture 17" descr="ura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644900"/>
            <a:ext cx="2309813" cy="2309813"/>
          </a:xfrm>
          <a:prstGeom prst="rect">
            <a:avLst/>
          </a:prstGeom>
          <a:noFill/>
        </p:spPr>
      </p:pic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6496050" y="5610225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Urano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3687763" y="568325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Júpiter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7499350" cy="4857750"/>
          </a:xfrm>
        </p:spPr>
        <p:txBody>
          <a:bodyPr/>
          <a:lstStyle/>
          <a:p>
            <a:r>
              <a:rPr lang="es-ES" sz="4000"/>
              <a:t>El Universo comenzó a formarse hace unos 15.000 millones de años de acuerdo a la Teoría del BIG-BANG, llamada también Gran Explosión o Tiempo Cero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038600" cy="5654675"/>
          </a:xfrm>
        </p:spPr>
        <p:txBody>
          <a:bodyPr/>
          <a:lstStyle/>
          <a:p>
            <a:r>
              <a:rPr lang="es-ES"/>
              <a:t>Júpiter es 2 veces y medio superior al resto de los planetas juntos.</a:t>
            </a:r>
          </a:p>
          <a:p>
            <a:r>
              <a:rPr lang="es-ES"/>
              <a:t>Júpiter y Saturno tiene 17 satélites cada uno.</a:t>
            </a:r>
          </a:p>
          <a:p>
            <a:endParaRPr lang="es-ES" sz="2800"/>
          </a:p>
          <a:p>
            <a:pPr>
              <a:buFontTx/>
              <a:buNone/>
            </a:pPr>
            <a:endParaRPr lang="es-ES" sz="2800"/>
          </a:p>
        </p:txBody>
      </p:sp>
      <p:pic>
        <p:nvPicPr>
          <p:cNvPr id="126981" name="Picture 5" descr="jupi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981075"/>
            <a:ext cx="2620963" cy="2765425"/>
          </a:xfrm>
          <a:noFill/>
          <a:ln/>
        </p:spPr>
      </p:pic>
      <p:pic>
        <p:nvPicPr>
          <p:cNvPr id="126985" name="Picture 9" descr="Saturn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8175" y="4076700"/>
            <a:ext cx="3313113" cy="2189163"/>
          </a:xfrm>
          <a:noFill/>
          <a:ln/>
        </p:spPr>
      </p:pic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2751138" y="58991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Saturno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848350" y="33782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Júpiter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495800"/>
          </a:xfrm>
        </p:spPr>
        <p:txBody>
          <a:bodyPr/>
          <a:lstStyle/>
          <a:p>
            <a:r>
              <a:rPr lang="es-ES" sz="3600"/>
              <a:t>Mercurio, Venus, Tierra y Marte son llamados Planetas Interiores</a:t>
            </a:r>
          </a:p>
        </p:txBody>
      </p:sp>
      <p:pic>
        <p:nvPicPr>
          <p:cNvPr id="128005" name="Picture 5" descr="mercuri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573463"/>
            <a:ext cx="1905000" cy="1905000"/>
          </a:xfrm>
          <a:noFill/>
          <a:ln/>
        </p:spPr>
      </p:pic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684213" y="501332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Mercurio</a:t>
            </a:r>
          </a:p>
        </p:txBody>
      </p:sp>
      <p:pic>
        <p:nvPicPr>
          <p:cNvPr id="128010" name="Picture 10" descr="ven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11413" y="3629025"/>
            <a:ext cx="1800225" cy="1785938"/>
          </a:xfrm>
          <a:noFill/>
          <a:ln/>
        </p:spPr>
      </p:pic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2608263" y="503396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Venus</a:t>
            </a:r>
          </a:p>
        </p:txBody>
      </p:sp>
      <p:pic>
        <p:nvPicPr>
          <p:cNvPr id="128017" name="Picture 17" descr="tierra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716338"/>
            <a:ext cx="1762125" cy="1657350"/>
          </a:xfrm>
          <a:prstGeom prst="rect">
            <a:avLst/>
          </a:prstGeom>
          <a:noFill/>
        </p:spPr>
      </p:pic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4932363" y="49418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000000"/>
                </a:solidFill>
                <a:latin typeface="Times New Roman" pitchFamily="18" charset="0"/>
              </a:rPr>
              <a:t>Tierra</a:t>
            </a:r>
          </a:p>
        </p:txBody>
      </p:sp>
      <p:pic>
        <p:nvPicPr>
          <p:cNvPr id="128020" name="Picture 20" descr="mar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3573463"/>
            <a:ext cx="1701800" cy="1727200"/>
          </a:xfrm>
          <a:prstGeom prst="rect">
            <a:avLst/>
          </a:prstGeom>
          <a:noFill/>
        </p:spPr>
      </p:pic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6784975" y="489108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latin typeface="Times New Roman" pitchFamily="18" charset="0"/>
              </a:rPr>
              <a:t>Marte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4608513" cy="5761038"/>
          </a:xfrm>
        </p:spPr>
        <p:txBody>
          <a:bodyPr/>
          <a:lstStyle/>
          <a:p>
            <a:r>
              <a:rPr lang="es-ES"/>
              <a:t>De los 4 planetas interiores: Mercurio y Venus , son los más cercanos al Sol y se calentaron demasiado. Mientras que Marte se enfrió en un invierno perpetuo</a:t>
            </a:r>
          </a:p>
        </p:txBody>
      </p:sp>
      <p:pic>
        <p:nvPicPr>
          <p:cNvPr id="124937" name="Picture 9" descr="comet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r="4080" b="14865"/>
          <a:stretch>
            <a:fillRect/>
          </a:stretch>
        </p:blipFill>
        <p:spPr>
          <a:xfrm>
            <a:off x="5003800" y="1700213"/>
            <a:ext cx="3097213" cy="2062162"/>
          </a:xfrm>
          <a:noFill/>
          <a:ln/>
        </p:spPr>
      </p:pic>
      <p:sp>
        <p:nvSpPr>
          <p:cNvPr id="124940" name="Rectangle 12"/>
          <p:cNvSpPr>
            <a:spLocks noGrp="1" noChangeArrowheads="1"/>
          </p:cNvSpPr>
          <p:nvPr>
            <p:ph sz="quarter" idx="2"/>
          </p:nvPr>
        </p:nvSpPr>
        <p:spPr>
          <a:xfrm>
            <a:off x="5105400" y="4149725"/>
            <a:ext cx="4038600" cy="2189163"/>
          </a:xfrm>
        </p:spPr>
        <p:txBody>
          <a:bodyPr/>
          <a:lstStyle/>
          <a:p>
            <a:endParaRPr lang="es-CL" sz="24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5" descr="plu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495800"/>
          </a:xfrm>
        </p:spPr>
        <p:txBody>
          <a:bodyPr/>
          <a:lstStyle/>
          <a:p>
            <a:r>
              <a:rPr lang="es-ES" sz="4000"/>
              <a:t>Plutón es el noveno planeta, pero algunos lo consideran un asteroide o una luna de Neptuno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/>
              <a:t>El Tercer Planeta permaneció en una órbita que recibe la intensidad justa de luz  solar que permitió que el agua existiera en forma líquida y esta es la </a:t>
            </a:r>
            <a:r>
              <a:rPr lang="es-ES" b="1" i="1"/>
              <a:t>Tierra</a:t>
            </a: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800"/>
              <a:t>El futuro del Sistema Solar depende probablemente de la evoluciòn del Sol.</a:t>
            </a:r>
          </a:p>
          <a:p>
            <a:pPr algn="ctr">
              <a:lnSpc>
                <a:spcPct val="90000"/>
              </a:lnSpc>
            </a:pPr>
            <a:r>
              <a:rPr lang="es-ES" sz="2800"/>
              <a:t>Si las Teorías actuales son correctas, el Sol mantendría su tamaño y temperatura aproximadamente 5.000 millones de años atrás.</a:t>
            </a:r>
          </a:p>
          <a:p>
            <a:pPr algn="ctr">
              <a:lnSpc>
                <a:spcPct val="90000"/>
              </a:lnSpc>
            </a:pPr>
            <a:r>
              <a:rPr lang="es-ES" sz="2800"/>
              <a:t>Para ese entonces el Hidrógeno se habrá quemado, sus fuentes de energía se agotarán y empezará su enfriamiento evolucionando a una estrella blanca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800"/>
              <a:t>	y finalmente a una estrella negra y los planetas se habrán convertido en cuerpos muy helados.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  <a:p>
            <a:r>
              <a:rPr lang="es-ES" sz="3600" b="1"/>
              <a:t>Teoría Ptolomeo</a:t>
            </a:r>
          </a:p>
          <a:p>
            <a:r>
              <a:rPr lang="es-ES" sz="3600" b="1"/>
              <a:t>Teoría de Copérnico</a:t>
            </a:r>
          </a:p>
          <a:p>
            <a:r>
              <a:rPr lang="es-ES" sz="3600" b="1"/>
              <a:t>Teoría de Kepler</a:t>
            </a:r>
          </a:p>
          <a:p>
            <a:r>
              <a:rPr lang="es-ES" sz="3600" b="1"/>
              <a:t>Teoría de Galileo</a:t>
            </a:r>
          </a:p>
          <a:p>
            <a:r>
              <a:rPr lang="es-ES" sz="3600" b="1"/>
              <a:t>Teoría de Newton</a:t>
            </a:r>
          </a:p>
        </p:txBody>
      </p:sp>
      <p:sp>
        <p:nvSpPr>
          <p:cNvPr id="131077" name="WordArt 5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TEORIAS QUE EXPLICAN EL UNIVERSO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 descr="Ptolome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3716338"/>
            <a:ext cx="3744913" cy="2808287"/>
          </a:xfrm>
          <a:noFill/>
          <a:ln/>
        </p:spPr>
      </p:pic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TEORIA DE PTOLOMEO (GEOCENTRICA)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r>
              <a:rPr lang="es-ES" sz="4000" b="1"/>
              <a:t>     Postula que la Tierra es inmóvil y es el centro del Universo y a su alrededor giran la Luna, el Sol y los Planetas.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rgbClr val="FFFF00"/>
                </a:solidFill>
                <a:latin typeface="Arial Black" pitchFamily="34" charset="0"/>
              </a:rPr>
              <a:t>Visión Geocéntrica</a:t>
            </a:r>
            <a:endParaRPr lang="es-CL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87395" name="Picture 3" descr="geo mov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1196975"/>
            <a:ext cx="8783637" cy="5405438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TEORIA COPERNICO</a:t>
            </a:r>
          </a:p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(1473-1543) TEORIA HELIOCENTRICA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400"/>
              <a:t>Construyó rudimentarios anteojos de observación y vio el relieve lunar y las manchas del Sol y dijo que la Vía Láctea tenia innumerables estrellas.</a:t>
            </a:r>
          </a:p>
          <a:p>
            <a:r>
              <a:rPr lang="es-ES" sz="2400"/>
              <a:t>Estudió la Luna y afirmó que orbitaba alrededor de la Tierra a una distancia de unas 60 veces el radio terrestre.</a:t>
            </a:r>
          </a:p>
        </p:txBody>
      </p:sp>
      <p:pic>
        <p:nvPicPr>
          <p:cNvPr id="150536" name="Picture 8" descr="copern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2322513"/>
            <a:ext cx="2476500" cy="3051175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tier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495800"/>
          </a:xfrm>
        </p:spPr>
        <p:txBody>
          <a:bodyPr/>
          <a:lstStyle/>
          <a:p>
            <a:pPr algn="ctr"/>
            <a:r>
              <a:rPr lang="es-ES" sz="4000"/>
              <a:t>El   universo no era como lo conocemos Hoy; sólo era una masa densa, compacta y minúscula en la que la Energía y la Materia se fusionaban en un estado único e incomprensible.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r>
              <a:rPr lang="es-ES_tradnl">
                <a:solidFill>
                  <a:srgbClr val="FF99CC"/>
                </a:solidFill>
                <a:latin typeface="Arial Black" pitchFamily="34" charset="0"/>
              </a:rPr>
              <a:t>Visión Heliocéntrica</a:t>
            </a:r>
            <a:endParaRPr lang="es-CL">
              <a:solidFill>
                <a:srgbClr val="FF99CC"/>
              </a:solidFill>
              <a:latin typeface="Arial Black" pitchFamily="34" charset="0"/>
            </a:endParaRPr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323850" y="1528763"/>
          <a:ext cx="8820150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4" name="Imagen de mapa de bits" r:id="rId3" imgW="3095238" imgH="1905266" progId="Paint.Picture">
                  <p:embed/>
                </p:oleObj>
              </mc:Choice>
              <mc:Fallback>
                <p:oleObj name="Imagen de mapa de bits" r:id="rId3" imgW="3095238" imgH="1905266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28763"/>
                        <a:ext cx="8820150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r>
              <a:rPr lang="es-ES"/>
              <a:t>Afirmó que la Tierra era un planeta que giraba alrededor del Sol y que el Sol era el centro del Universo.</a:t>
            </a:r>
          </a:p>
          <a:p>
            <a:r>
              <a:rPr lang="es-ES"/>
              <a:t>La Tierra gira alrededor del Sol en un año y al mismo tiempo sobre sì misma en 24 horas.</a:t>
            </a:r>
          </a:p>
          <a:p>
            <a:r>
              <a:rPr lang="es-ES"/>
              <a:t>El Universo es esférico , las órbitas son circulares y los movimientos son uniformes.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TEORIA DE KEPLER (1571-1630)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Las órbitas de los planetas son elípticas.</a:t>
            </a:r>
          </a:p>
          <a:p>
            <a:r>
              <a:rPr lang="es-ES" sz="2800"/>
              <a:t>La Tierra se mueve con mayor rapidez alrededor del Sol durante el invierno y con menor rapidez durante el verano.</a:t>
            </a:r>
          </a:p>
          <a:p>
            <a:r>
              <a:rPr lang="es-ES" sz="2800"/>
              <a:t>Medió la distancia del Sol con cada uno de los planetas.</a:t>
            </a:r>
          </a:p>
        </p:txBody>
      </p:sp>
      <p:pic>
        <p:nvPicPr>
          <p:cNvPr id="152583" name="Picture 7" descr="kep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843088"/>
            <a:ext cx="2590800" cy="393065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sis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820150" cy="5127625"/>
          </a:xfrm>
          <a:prstGeom prst="rect">
            <a:avLst/>
          </a:prstGeom>
          <a:noFill/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331913" y="40481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rgbClr val="FF3399"/>
                </a:solidFill>
                <a:latin typeface="Arial Black" pitchFamily="34" charset="0"/>
              </a:rPr>
              <a:t>NUESTRO SISTEMA SOLAR</a:t>
            </a:r>
            <a:endParaRPr lang="es-CL" sz="2400">
              <a:solidFill>
                <a:srgbClr val="FF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TEORIA GALILEO-GALILEI ( 1564-1642)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/>
              <a:t>Rediseñó el telescopio</a:t>
            </a:r>
          </a:p>
          <a:p>
            <a:r>
              <a:rPr lang="es-ES" sz="2800"/>
              <a:t>Observó las montañas de la Luna, las fases de Venus, los satélites de Júpiter , las manchas y la notación del Sol y las nubes de estrellas de la Vía Láctea.</a:t>
            </a:r>
          </a:p>
        </p:txBody>
      </p:sp>
      <p:pic>
        <p:nvPicPr>
          <p:cNvPr id="153607" name="Picture 7" descr="galile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200275"/>
            <a:ext cx="2408237" cy="3214688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TEORIA DE ISSAC NEWTON (1642-1727)</a:t>
            </a:r>
            <a:endParaRPr lang="es-CL" sz="36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Postuló la Ley que regula el movimiento de los planetas: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sz="2400"/>
              <a:t>   “Cada cuerpo del Universo atrae a otro cuerpo con una fuerza proporcional al cuadrado de la distancia existente entre ellos”</a:t>
            </a:r>
          </a:p>
          <a:p>
            <a:pPr>
              <a:lnSpc>
                <a:spcPct val="80000"/>
              </a:lnSpc>
            </a:pPr>
            <a:r>
              <a:rPr lang="es-ES" sz="2400"/>
              <a:t>Sentó las bases de las Teorías actuales  sobre la formación y constitución del Universo, entre ellas la Teoría de la Relatividad de Einstein hasta llegar a la Astronomía contemporánea.</a:t>
            </a:r>
          </a:p>
        </p:txBody>
      </p:sp>
      <p:pic>
        <p:nvPicPr>
          <p:cNvPr id="154631" name="Picture 7" descr="2003-07-mystery-isaac-new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985963"/>
            <a:ext cx="2803525" cy="319405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1980 ALAN GUTH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400"/>
              <a:t>Reafirmó los postulados del Big-Bang, al señalar que luego de la formación de los átomos se desarrolló una expansión del Universo.</a:t>
            </a:r>
          </a:p>
          <a:p>
            <a:r>
              <a:rPr lang="es-ES" sz="2400"/>
              <a:t>Este modelo fue corroborado por el satélite COBE puesto en órbita por la NASA en 1989 para rastrear los vestigios de la Expansión.</a:t>
            </a:r>
          </a:p>
        </p:txBody>
      </p:sp>
      <p:pic>
        <p:nvPicPr>
          <p:cNvPr id="155655" name="Picture 7" descr="g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2938"/>
            <a:ext cx="2520950" cy="3646487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 descr="galax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467850" cy="6858000"/>
          </a:xfrm>
          <a:ln/>
        </p:spPr>
      </p:pic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495800"/>
          </a:xfrm>
        </p:spPr>
        <p:txBody>
          <a:bodyPr/>
          <a:lstStyle/>
          <a:p>
            <a:pPr algn="ctr"/>
            <a:r>
              <a:rPr lang="es-ES" sz="4000" b="1"/>
              <a:t>1991 Los datos aportados por el mismo satélite permitieron elaborar el primer mapa del espacio: una serie de manchas más o menos brillantes que corresponden a las galaxias.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1" name="Picture 5" descr="Leonidi6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6688" cy="4495800"/>
          </a:xfrm>
        </p:spPr>
        <p:txBody>
          <a:bodyPr/>
          <a:lstStyle/>
          <a:p>
            <a:r>
              <a:rPr lang="es-ES" sz="3600" b="1"/>
              <a:t>La Astronomía se ayuda de numerosas ramas de la Física como :</a:t>
            </a:r>
          </a:p>
          <a:p>
            <a:pPr>
              <a:buFontTx/>
              <a:buNone/>
            </a:pPr>
            <a:r>
              <a:rPr lang="es-ES" sz="3600" b="1"/>
              <a:t>	Radiación electromagnética, Termodinámica. Física Nuclear.</a:t>
            </a:r>
          </a:p>
          <a:p>
            <a:pPr>
              <a:buFontTx/>
              <a:buNone/>
            </a:pPr>
            <a:r>
              <a:rPr lang="es-ES" sz="3600" b="1"/>
              <a:t>	Además requiere de la Geología, Mete reología, Química Orgánica y la BIOLOGIA.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Gracias</a:t>
            </a:r>
            <a:endParaRPr lang="es-CL" dirty="0"/>
          </a:p>
          <a:p>
            <a:r>
              <a:rPr lang="es-CL" dirty="0" smtClean="0"/>
              <a:t>Montoya.-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1186927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illiken.com.ar/secciones/ciencia/images/bsc_01_f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68313" y="0"/>
            <a:ext cx="9144000" cy="6858000"/>
          </a:xfrm>
          <a:noFill/>
          <a:ln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1598613"/>
            <a:ext cx="4878387" cy="4483100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es-ES" sz="2800"/>
              <a:t>   </a:t>
            </a:r>
          </a:p>
          <a:p>
            <a:r>
              <a:rPr lang="es-ES" sz="2800" b="1"/>
              <a:t>“Toda la materia, el tiempo y el espacio estuvieron originalmente condensados en un punto de altìsima densidad desde donde, tras una tremenda explosiòn, iniciò su expansiòn”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Teoría del Big-Bang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/>
              <a:t>Después la masa hizo una explosión. Se formaron partículas de materia y antimateria que siguieron expandiéndose y liberando grandes cantidades de energía cuando chocaban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s-ES"/>
              <a:t>Después del Big Bang se formaron grandes nubes de materia que poco a poco las partículas fueron atraídas por la gravedad y formaron conjuntos más grandes</a:t>
            </a: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s-ES"/>
              <a:t>Muchos de estos conjuntos crecieron y sus centros se hicieron densos y calientes, con reacciones Termonucleares que abastecen de luz a estos cuerpos</a:t>
            </a: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2400"/>
          </a:p>
          <a:p>
            <a:pPr>
              <a:lnSpc>
                <a:spcPct val="80000"/>
              </a:lnSpc>
              <a:buFontTx/>
              <a:buNone/>
            </a:pPr>
            <a:endParaRPr lang="es-ES" sz="2400"/>
          </a:p>
          <a:p>
            <a:pPr algn="ctr">
              <a:lnSpc>
                <a:spcPct val="80000"/>
              </a:lnSpc>
            </a:pPr>
            <a:r>
              <a:rPr lang="es-ES" sz="2400"/>
              <a:t>   Descubrió que había millones de galaxias en el Universo y que estas se alejan de nosotros a velocidades enormes, esto comprueba que el Universo se esta expandiendo.</a:t>
            </a:r>
          </a:p>
          <a:p>
            <a:pPr algn="ctr">
              <a:lnSpc>
                <a:spcPct val="80000"/>
              </a:lnSpc>
            </a:pPr>
            <a:r>
              <a:rPr lang="es-ES" sz="2400"/>
              <a:t>   Además dice que la razón entre la distancia y la velocidad de una galaxia es constante. (Constante de Hubble)</a:t>
            </a:r>
          </a:p>
        </p:txBody>
      </p:sp>
      <p:pic>
        <p:nvPicPr>
          <p:cNvPr id="6148" name="Picture 4" descr="http://www.th.physik.uni-frankfurt.de/~jr/gif/phys/hub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935538" y="1992313"/>
            <a:ext cx="3452812" cy="3930650"/>
          </a:xfrm>
          <a:noFill/>
          <a:ln/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CL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(1920) Edwin Hubble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/>
            </a:r>
            <a:br>
              <a:rPr lang="es-ES" sz="4000"/>
            </a:br>
            <a:endParaRPr lang="es-ES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s-ES" sz="1400"/>
          </a:p>
          <a:p>
            <a:pPr algn="r">
              <a:lnSpc>
                <a:spcPct val="80000"/>
              </a:lnSpc>
              <a:buFontTx/>
              <a:buNone/>
            </a:pPr>
            <a:r>
              <a:rPr lang="es-ES" sz="2400"/>
              <a:t>    Trataron de medir ondas de radio débiles provenientes de nuestra galaxia y descubrieron una enorme cantidad de radiaciones que venían de todas partes del cielo.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s-ES" sz="2400"/>
              <a:t>   Estas radiaciones provenían de un gas que debería estar a una temperatura de 3ºK.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s-ES" sz="2400"/>
              <a:t>   Ambos recibieron el Premio Nóbel de Física por la detección de la “Microonda Còsmica”.</a:t>
            </a:r>
          </a:p>
        </p:txBody>
      </p:sp>
      <p:pic>
        <p:nvPicPr>
          <p:cNvPr id="7172" name="Picture 4" descr="http://nuclphys.sinp.msu.ru/persons/images/penzia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572000" y="1557338"/>
            <a:ext cx="2160588" cy="2519362"/>
          </a:xfrm>
          <a:noFill/>
          <a:ln/>
        </p:spPr>
      </p:pic>
      <p:pic>
        <p:nvPicPr>
          <p:cNvPr id="7174" name="Picture 6" descr="http://pr.caltech.edu/events/caltech_nobel/nobel_people/r_wilson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r:link="rId6" cstate="print"/>
          <a:srcRect/>
          <a:stretch>
            <a:fillRect/>
          </a:stretch>
        </p:blipFill>
        <p:spPr>
          <a:xfrm>
            <a:off x="6443663" y="4221163"/>
            <a:ext cx="2374900" cy="2376487"/>
          </a:xfrm>
          <a:noFill/>
          <a:ln/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71294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L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1978  Arno Penzias y Robert Wilson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mbre">
  <a:themeElements>
    <a:clrScheme name="Cumbr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Cumb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mb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318</TotalTime>
  <Words>1466</Words>
  <Application>Microsoft Office PowerPoint</Application>
  <PresentationFormat>Presentación en pantalla (4:3)</PresentationFormat>
  <Paragraphs>147</Paragraphs>
  <Slides>39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Cumbre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Visión Geocéntrica</vt:lpstr>
      <vt:lpstr>Presentación de PowerPoint</vt:lpstr>
      <vt:lpstr>Visión Heliocéntrica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Origen del Universo”</dc:title>
  <dc:creator>casa</dc:creator>
  <cp:lastModifiedBy>Daniel Montoya</cp:lastModifiedBy>
  <cp:revision>15</cp:revision>
  <dcterms:created xsi:type="dcterms:W3CDTF">2004-02-23T23:53:52Z</dcterms:created>
  <dcterms:modified xsi:type="dcterms:W3CDTF">2014-04-15T16:34:49Z</dcterms:modified>
</cp:coreProperties>
</file>